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31"/>
  </p:notesMasterIdLst>
  <p:sldIdLst>
    <p:sldId id="256" r:id="rId2"/>
    <p:sldId id="265" r:id="rId3"/>
    <p:sldId id="286" r:id="rId4"/>
    <p:sldId id="289" r:id="rId5"/>
    <p:sldId id="294" r:id="rId6"/>
    <p:sldId id="304" r:id="rId7"/>
    <p:sldId id="303" r:id="rId8"/>
    <p:sldId id="305" r:id="rId9"/>
    <p:sldId id="306" r:id="rId10"/>
    <p:sldId id="307" r:id="rId11"/>
    <p:sldId id="274" r:id="rId12"/>
    <p:sldId id="298" r:id="rId13"/>
    <p:sldId id="275" r:id="rId14"/>
    <p:sldId id="278" r:id="rId15"/>
    <p:sldId id="279" r:id="rId16"/>
    <p:sldId id="272" r:id="rId17"/>
    <p:sldId id="276" r:id="rId18"/>
    <p:sldId id="300" r:id="rId19"/>
    <p:sldId id="293" r:id="rId20"/>
    <p:sldId id="267" r:id="rId21"/>
    <p:sldId id="281" r:id="rId22"/>
    <p:sldId id="277" r:id="rId23"/>
    <p:sldId id="273" r:id="rId24"/>
    <p:sldId id="301" r:id="rId25"/>
    <p:sldId id="260" r:id="rId26"/>
    <p:sldId id="262" r:id="rId27"/>
    <p:sldId id="261" r:id="rId28"/>
    <p:sldId id="268"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 id="294"/>
          </p14:sldIdLst>
        </p14:section>
        <p14:section name="Introduction" id="{5D649C8A-B8F3-4543-B2B6-D3D0B298A585}">
          <p14:sldIdLst>
            <p14:sldId id="304"/>
            <p14:sldId id="303"/>
            <p14:sldId id="305"/>
            <p14:sldId id="306"/>
          </p14:sldIdLst>
        </p14:section>
        <p14:section name="Design Philosophy" id="{5FE19C35-5630-BF48-B445-6BE4FFFFF06A}">
          <p14:sldIdLst>
            <p14:sldId id="307"/>
            <p14:sldId id="274"/>
            <p14:sldId id="298"/>
            <p14:sldId id="275"/>
            <p14:sldId id="278"/>
            <p14:sldId id="279"/>
            <p14:sldId id="272"/>
            <p14:sldId id="276"/>
            <p14:sldId id="300"/>
            <p14:sldId id="293"/>
          </p14:sldIdLst>
        </p14:section>
        <p14:section name="Architecture" id="{75AC119B-228B-3340-B890-835A4AFCBB01}">
          <p14:sldIdLst>
            <p14:sldId id="267"/>
            <p14:sldId id="281"/>
            <p14:sldId id="277"/>
            <p14:sldId id="273"/>
          </p14:sldIdLst>
        </p14:section>
        <p14:section name="Conclusion" id="{23E49AB8-53DB-BA4D-9791-0687753423C9}">
          <p14:sldIdLst>
            <p14:sldId id="301"/>
            <p14:sldId id="260"/>
            <p14:sldId id="262"/>
            <p14:sldId id="261"/>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37"/>
    <p:restoredTop sz="63304"/>
  </p:normalViewPr>
  <p:slideViewPr>
    <p:cSldViewPr snapToGrid="0" snapToObjects="1">
      <p:cViewPr>
        <p:scale>
          <a:sx n="87" d="100"/>
          <a:sy n="87" d="100"/>
        </p:scale>
        <p:origin x="336" y="-64"/>
      </p:cViewPr>
      <p:guideLst>
        <p:guide orient="horz" pos="2160"/>
        <p:guide pos="3840"/>
      </p:guideLst>
    </p:cSldViewPr>
  </p:slideViewPr>
  <p:outlineViewPr>
    <p:cViewPr>
      <p:scale>
        <a:sx n="33" d="100"/>
        <a:sy n="33" d="100"/>
      </p:scale>
      <p:origin x="0" y="0"/>
    </p:cViewPr>
  </p:outlineViewPr>
  <p:notesTextViewPr>
    <p:cViewPr>
      <p:scale>
        <a:sx n="190" d="100"/>
        <a:sy n="19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commentAuthors" Target="commentAuthor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t>
        <a:bodyPr/>
        <a:lstStyle/>
        <a:p>
          <a:endParaRPr lang="en-US"/>
        </a:p>
      </dgm:t>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t>
        <a:bodyPr/>
        <a:lstStyle/>
        <a:p>
          <a:endParaRPr lang="en-US"/>
        </a:p>
      </dgm:t>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3B6E6857-96E7-3241-B782-C7212EE4670F}" type="presOf" srcId="{41A490A2-519D-AF44-A671-21645CF6D3B6}" destId="{7468C0D4-6AA2-5642-A2A6-50F3BE782236}" srcOrd="0" destOrd="0" presId="urn:microsoft.com/office/officeart/2005/8/layout/hProcess11"/>
    <dgm:cxn modelId="{8A757E8A-9289-9443-A21D-A87227FCC79F}" srcId="{9277C71B-1511-EA4D-98AA-F0B32F73C270}" destId="{E556D638-B36A-3A41-8835-1231FC4EB1A3}" srcOrd="3" destOrd="0" parTransId="{16EE634B-922E-EB46-8C74-765A70904ED3}" sibTransId="{5DDFA6A1-2A8E-0B44-9ACF-8617B9F7A426}"/>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2/25/16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Let me tell you what’s scheme.</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a:t>
            </a:r>
            <a:r>
              <a:rPr lang="en-US" dirty="0" err="1" smtClean="0"/>
              <a:t>producti</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mtClean="0"/>
              <a:t>on</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Professor of Biochemistry, NYU School of Medicine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=nFuH4MMAAAAJ&amp;hl=</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a:p>
            <a:r>
              <a:rPr lang="en-US" baseline="0" dirty="0" smtClean="0"/>
              <a:t>Senior record - https://</a:t>
            </a:r>
            <a:r>
              <a:rPr lang="en-US" baseline="0" dirty="0" err="1" smtClean="0"/>
              <a:t>scholar.google.com</a:t>
            </a:r>
            <a:r>
              <a:rPr lang="en-US" baseline="0" dirty="0" smtClean="0"/>
              <a:t>/</a:t>
            </a:r>
            <a:r>
              <a:rPr lang="en-US" baseline="0" dirty="0" err="1" smtClean="0"/>
              <a:t>citations?user</a:t>
            </a:r>
            <a:r>
              <a:rPr lang="en-US" baseline="0" dirty="0" smtClean="0"/>
              <a:t>=gRptb5UAAAAJ&amp;hl=</a:t>
            </a:r>
            <a:r>
              <a:rPr lang="en-US" baseline="0" dirty="0" err="1" smtClean="0"/>
              <a:t>en&amp;oe</a:t>
            </a:r>
            <a:r>
              <a:rPr lang="en-US" baseline="0" dirty="0" smtClean="0"/>
              <a:t>=ASCII (Oxford)</a:t>
            </a:r>
          </a:p>
          <a:p>
            <a:r>
              <a:rPr lang="en-US" baseline="0" dirty="0" smtClean="0"/>
              <a:t>Junior record - </a:t>
            </a:r>
            <a:r>
              <a:rPr lang="en-US" sz="1200" b="0" i="0" kern="1200" dirty="0" smtClean="0">
                <a:solidFill>
                  <a:schemeClr val="tx1"/>
                </a:solidFill>
                <a:effectLst/>
                <a:latin typeface="+mn-lt"/>
                <a:ea typeface="+mn-ea"/>
                <a:cs typeface="+mn-cs"/>
              </a:rPr>
              <a:t>Alexander V </a:t>
            </a:r>
            <a:r>
              <a:rPr lang="en-US" sz="1200" b="0" i="0" kern="1200" dirty="0" err="1" smtClean="0">
                <a:solidFill>
                  <a:schemeClr val="tx1"/>
                </a:solidFill>
                <a:effectLst/>
                <a:latin typeface="+mn-lt"/>
                <a:ea typeface="+mn-ea"/>
                <a:cs typeface="+mn-cs"/>
              </a:rPr>
              <a:t>Mamonov</a:t>
            </a:r>
            <a:r>
              <a:rPr lang="en-US" sz="1200" b="0" i="0" kern="1200" dirty="0" smtClean="0">
                <a:solidFill>
                  <a:schemeClr val="tx1"/>
                </a:solidFill>
                <a:effectLst/>
                <a:latin typeface="+mn-lt"/>
                <a:ea typeface="+mn-ea"/>
                <a:cs typeface="+mn-cs"/>
              </a:rPr>
              <a:t> -https://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GJkXDKsAAAAJ&amp;hl</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 (U of H)</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definitive scheme</a:t>
            </a:r>
            <a:r>
              <a:rPr lang="en-US" baseline="0" dirty="0" smtClean="0"/>
              <a:t> for evaluating academics.</a:t>
            </a:r>
          </a:p>
          <a:p>
            <a:r>
              <a:rPr lang="en-US" dirty="0" smtClean="0"/>
              <a:t>Everybody</a:t>
            </a:r>
            <a:r>
              <a:rPr lang="en-US" baseline="0" dirty="0" smtClean="0"/>
              <a:t> has own ideas. Big journal is good, many cited publication is also good. This isn’t clear, how it is related to each other.</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2/26/16</a:t>
            </a:r>
            <a:endParaRPr lang="en-US" dirty="0"/>
          </a:p>
        </p:txBody>
      </p:sp>
      <p:sp>
        <p:nvSpPr>
          <p:cNvPr id="3" name="Footer Placeholder 2"/>
          <p:cNvSpPr>
            <a:spLocks noGrp="1"/>
          </p:cNvSpPr>
          <p:nvPr>
            <p:ph type="ftr" sz="quarter" idx="11"/>
          </p:nvPr>
        </p:nvSpPr>
        <p:spPr/>
        <p:txBody>
          <a:bodyPr/>
          <a:lstStyle/>
          <a:p>
            <a:r>
              <a:rPr lang="en-US" smtClean="0"/>
              <a:t>Data Visualization for Scientific Careers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2/26/16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Data Visualization for Scientific Careers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5" Type="http://schemas.openxmlformats.org/officeDocument/2006/relationships/image" Target="../media/image21.tiff"/><Relationship Id="rId6" Type="http://schemas.openxmlformats.org/officeDocument/2006/relationships/image" Target="../media/image22.tiff"/><Relationship Id="rId7" Type="http://schemas.openxmlformats.org/officeDocument/2006/relationships/image" Target="../media/image23.tiff"/><Relationship Id="rId8" Type="http://schemas.openxmlformats.org/officeDocument/2006/relationships/image" Target="../media/image24.tiff"/><Relationship Id="rId9" Type="http://schemas.openxmlformats.org/officeDocument/2006/relationships/image" Target="../media/image25.tiff"/><Relationship Id="rId10"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scholarplot.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image" Target="../media/image51.tiff"/><Relationship Id="rId12" Type="http://schemas.openxmlformats.org/officeDocument/2006/relationships/image" Target="../media/image52.tiff"/><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48.tiff"/><Relationship Id="rId9" Type="http://schemas.openxmlformats.org/officeDocument/2006/relationships/image" Target="../media/image49.tiff"/><Relationship Id="rId10" Type="http://schemas.openxmlformats.org/officeDocument/2006/relationships/image" Target="../media/image50.tiff"/></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8.xml.rels><?xml version="1.0" encoding="UTF-8" standalone="yes"?>
<Relationships xmlns="http://schemas.openxmlformats.org/package/2006/relationships"><Relationship Id="rId11" Type="http://schemas.openxmlformats.org/officeDocument/2006/relationships/image" Target="../media/image61.tiff"/><Relationship Id="rId12" Type="http://schemas.openxmlformats.org/officeDocument/2006/relationships/image" Target="../media/image62.tiff"/><Relationship Id="rId13" Type="http://schemas.openxmlformats.org/officeDocument/2006/relationships/image" Target="../media/image63.tiff"/><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3.tiff"/><Relationship Id="rId4" Type="http://schemas.openxmlformats.org/officeDocument/2006/relationships/image" Target="../media/image54.tiff"/><Relationship Id="rId5" Type="http://schemas.openxmlformats.org/officeDocument/2006/relationships/image" Target="../media/image55.tiff"/><Relationship Id="rId6" Type="http://schemas.openxmlformats.org/officeDocument/2006/relationships/image" Target="../media/image56.tiff"/><Relationship Id="rId7" Type="http://schemas.openxmlformats.org/officeDocument/2006/relationships/image" Target="../media/image57.tiff"/><Relationship Id="rId8" Type="http://schemas.openxmlformats.org/officeDocument/2006/relationships/image" Target="../media/image58.tiff"/><Relationship Id="rId9" Type="http://schemas.openxmlformats.org/officeDocument/2006/relationships/image" Target="../media/image59.tiff"/><Relationship Id="rId10" Type="http://schemas.openxmlformats.org/officeDocument/2006/relationships/image" Target="../media/image60.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tiff"/><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9" Type="http://schemas.openxmlformats.org/officeDocument/2006/relationships/image" Target="../media/image15.tiff"/><Relationship Id="rId10" Type="http://schemas.openxmlformats.org/officeDocument/2006/relationships/image" Target="../media/image16.png"/><Relationship Id="rId11"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3805085"/>
            <a:ext cx="6829294" cy="2300434"/>
          </a:xfrm>
        </p:spPr>
        <p:txBody>
          <a:bodyPr>
            <a:noAutofit/>
          </a:bodyPr>
          <a:lstStyle/>
          <a:p>
            <a:pPr algn="ctr"/>
            <a:r>
              <a:rPr lang="en-US" dirty="0" smtClean="0"/>
              <a:t>Kyeongan (Karl) Kwon</a:t>
            </a:r>
          </a:p>
          <a:p>
            <a:pPr algn="ctr"/>
            <a:r>
              <a:rPr lang="en-US" dirty="0"/>
              <a:t>PhD </a:t>
            </a:r>
            <a:r>
              <a:rPr lang="en-US" dirty="0" smtClean="0"/>
              <a:t>Proposal</a:t>
            </a:r>
            <a:endParaRPr lang="en-US" sz="2400" dirty="0" smtClean="0"/>
          </a:p>
          <a:p>
            <a:pPr algn="ctr"/>
            <a:endParaRPr lang="en-US" sz="2800" dirty="0" smtClean="0"/>
          </a:p>
          <a:p>
            <a:pPr algn="ctr"/>
            <a:r>
              <a:rPr lang="en-US" sz="2800" dirty="0" smtClean="0"/>
              <a:t>Advisor: Prof. Ioannis Pavlidis</a:t>
            </a:r>
            <a:endParaRPr lang="en-US" sz="2800" dirty="0"/>
          </a:p>
          <a:p>
            <a:pPr algn="ctr"/>
            <a:r>
              <a:rPr lang="en-US" sz="2800" dirty="0" smtClean="0"/>
              <a:t>Friday February 26,</a:t>
            </a:r>
            <a:r>
              <a:rPr lang="ko-KR" altLang="en-US" sz="2800" dirty="0" smtClean="0"/>
              <a:t> </a:t>
            </a:r>
            <a:r>
              <a:rPr lang="en-US" sz="2800" dirty="0" smtClean="0"/>
              <a:t>2016 11:00 AM</a:t>
            </a:r>
            <a:endParaRPr lang="ko-KR" altLang="en-US" sz="2800"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11244"/>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19988"/>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07967"/>
            <a:ext cx="2747231" cy="1373951"/>
            <a:chOff x="7197453" y="2376354"/>
            <a:chExt cx="2747231" cy="1373951"/>
          </a:xfrm>
          <a:solidFill>
            <a:schemeClr val="tx1"/>
          </a:solidFill>
        </p:grpSpPr>
        <p:pic>
          <p:nvPicPr>
            <p:cNvPr id="76" name="Picture 75"/>
            <p:cNvPicPr>
              <a:picLocks noChangeAspect="1"/>
            </p:cNvPicPr>
            <p:nvPr/>
          </p:nvPicPr>
          <p:blipFill>
            <a:blip r:embed="rId9"/>
            <a:stretch>
              <a:fillRect/>
            </a:stretch>
          </p:blipFill>
          <p:spPr>
            <a:xfrm>
              <a:off x="8364633" y="2379529"/>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76354"/>
              <a:ext cx="1113905" cy="1371804"/>
            </a:xfrm>
            <a:prstGeom prst="rect">
              <a:avLst/>
            </a:prstGeom>
            <a:grpFill/>
            <a:ln w="57150">
              <a:solidFill>
                <a:schemeClr val="tx1"/>
              </a:solidFill>
            </a:ln>
          </p:spPr>
        </p:pic>
      </p:grpSp>
      <p:sp>
        <p:nvSpPr>
          <p:cNvPr id="7" name="Slide Number Placeholder 6"/>
          <p:cNvSpPr>
            <a:spLocks noGrp="1"/>
          </p:cNvSpPr>
          <p:nvPr>
            <p:ph type="sldNum" sz="quarter" idx="12"/>
          </p:nvPr>
        </p:nvSpPr>
        <p:spPr/>
        <p:txBody>
          <a:bodyPr/>
          <a:lstStyle/>
          <a:p>
            <a:fld id="{8B74F74A-7BF3-1C41-9DD5-AD56B693B424}" type="slidenum">
              <a:rPr lang="en-US" smtClean="0"/>
              <a:t>10</a:t>
            </a:fld>
            <a:endParaRPr lang="en-US" dirty="0"/>
          </a:p>
        </p:txBody>
      </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Google 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60754"/>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530580"/>
            <a:chOff x="3621926" y="1869853"/>
            <a:chExt cx="7731874" cy="4530580"/>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61248"/>
              <a:chOff x="3547703" y="2239185"/>
              <a:chExt cx="7629968" cy="4161248"/>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47703" y="4262305"/>
                <a:ext cx="7629968" cy="2138128"/>
              </a:xfrm>
              <a:prstGeom prst="rect">
                <a:avLst/>
              </a:prstGeom>
            </p:spPr>
          </p:pic>
        </p:grpSp>
      </p:grpSp>
      <p:sp>
        <p:nvSpPr>
          <p:cNvPr id="5" name="Slide Number Placeholder 4"/>
          <p:cNvSpPr>
            <a:spLocks noGrp="1"/>
          </p:cNvSpPr>
          <p:nvPr>
            <p:ph type="sldNum" sz="quarter" idx="12"/>
          </p:nvPr>
        </p:nvSpPr>
        <p:spPr/>
        <p:txBody>
          <a:bodyPr/>
          <a:lstStyle/>
          <a:p>
            <a:fld id="{8B74F74A-7BF3-1C41-9DD5-AD56B693B424}" type="slidenum">
              <a:rPr lang="en-US" smtClean="0"/>
              <a:t>11</a:t>
            </a:fld>
            <a:endParaRPr lang="en-US" dirty="0"/>
          </a:p>
        </p:txBody>
      </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1236" y="2530178"/>
            <a:ext cx="10671328" cy="390570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12</a:t>
            </a:fld>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endParaRPr lang="en-US" dirty="0" smtClean="0"/>
          </a:p>
          <a:p>
            <a:r>
              <a:rPr lang="en-US" dirty="0" smtClean="0"/>
              <a:t>Disk 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825625"/>
            <a:ext cx="4785465" cy="207705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82871" y="4558729"/>
            <a:ext cx="2691437" cy="186770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727139432"/>
              </p:ext>
            </p:extLst>
          </p:nvPr>
        </p:nvGraphicFramePr>
        <p:xfrm>
          <a:off x="9166652" y="4558728"/>
          <a:ext cx="1882626" cy="1854200"/>
        </p:xfrm>
        <a:graphic>
          <a:graphicData uri="http://schemas.openxmlformats.org/drawingml/2006/table">
            <a:tbl>
              <a:tblPr firstRow="1" bandRow="1">
                <a:tableStyleId>{5C22544A-7EE6-4342-B048-85BDC9FD1C3A}</a:tableStyleId>
              </a:tblPr>
              <a:tblGrid>
                <a:gridCol w="941313"/>
                <a:gridCol w="941313"/>
              </a:tblGrid>
              <a:tr h="370840">
                <a:tc>
                  <a:txBody>
                    <a:bodyPr/>
                    <a:lstStyle/>
                    <a:p>
                      <a:pPr algn="ctr"/>
                      <a:r>
                        <a:rPr lang="en-US" dirty="0" smtClean="0"/>
                        <a:t>bins</a:t>
                      </a:r>
                      <a:endParaRPr lang="en-US" dirty="0"/>
                    </a:p>
                  </a:txBody>
                  <a:tcPr/>
                </a:tc>
                <a:tc>
                  <a:txBody>
                    <a:bodyPr/>
                    <a:lstStyle/>
                    <a:p>
                      <a:pPr algn="ctr"/>
                      <a:r>
                        <a:rPr lang="en-US" dirty="0" smtClean="0"/>
                        <a:t>counts</a:t>
                      </a:r>
                      <a:endParaRPr lang="en-US" dirty="0"/>
                    </a:p>
                  </a:txBody>
                  <a:tcPr/>
                </a:tc>
              </a:tr>
              <a:tr h="370840">
                <a:tc>
                  <a:txBody>
                    <a:bodyPr/>
                    <a:lstStyle/>
                    <a:p>
                      <a:pPr algn="ctr"/>
                      <a:r>
                        <a:rPr lang="en-US" dirty="0" smtClean="0"/>
                        <a:t>&lt;= </a:t>
                      </a:r>
                      <a:r>
                        <a:rPr lang="en-US" baseline="0" dirty="0" smtClean="0"/>
                        <a:t>2</a:t>
                      </a:r>
                      <a:endParaRPr lang="en-US" dirty="0"/>
                    </a:p>
                  </a:txBody>
                  <a:tcPr/>
                </a:tc>
                <a:tc>
                  <a:txBody>
                    <a:bodyPr/>
                    <a:lstStyle/>
                    <a:p>
                      <a:pPr algn="ctr"/>
                      <a:r>
                        <a:rPr lang="en-US" dirty="0" smtClean="0"/>
                        <a:t>5554</a:t>
                      </a:r>
                      <a:endParaRPr lang="en-US" dirty="0"/>
                    </a:p>
                  </a:txBody>
                  <a:tcPr/>
                </a:tc>
              </a:tr>
              <a:tr h="370840">
                <a:tc>
                  <a:txBody>
                    <a:bodyPr/>
                    <a:lstStyle/>
                    <a:p>
                      <a:pPr algn="ctr"/>
                      <a:r>
                        <a:rPr lang="en-US" dirty="0" smtClean="0"/>
                        <a:t>2</a:t>
                      </a:r>
                      <a:r>
                        <a:rPr lang="en-US" baseline="0" dirty="0" smtClean="0"/>
                        <a:t> </a:t>
                      </a:r>
                      <a:r>
                        <a:rPr lang="en-US" baseline="0" dirty="0" smtClean="0"/>
                        <a:t>- </a:t>
                      </a:r>
                      <a:r>
                        <a:rPr lang="en-US" baseline="0" dirty="0" smtClean="0"/>
                        <a:t>4</a:t>
                      </a:r>
                      <a:endParaRPr lang="en-US" dirty="0"/>
                    </a:p>
                  </a:txBody>
                  <a:tcPr/>
                </a:tc>
                <a:tc>
                  <a:txBody>
                    <a:bodyPr/>
                    <a:lstStyle/>
                    <a:p>
                      <a:pPr algn="ctr"/>
                      <a:r>
                        <a:rPr lang="en-US" dirty="0" smtClean="0"/>
                        <a:t>1948</a:t>
                      </a:r>
                      <a:endParaRPr lang="en-US" dirty="0"/>
                    </a:p>
                  </a:txBody>
                  <a:tcPr/>
                </a:tc>
              </a:tr>
              <a:tr h="370840">
                <a:tc>
                  <a:txBody>
                    <a:bodyPr/>
                    <a:lstStyle/>
                    <a:p>
                      <a:pPr algn="ctr"/>
                      <a:r>
                        <a:rPr lang="en-US" dirty="0" smtClean="0"/>
                        <a:t>4 - 16</a:t>
                      </a:r>
                      <a:endParaRPr lang="en-US" dirty="0"/>
                    </a:p>
                  </a:txBody>
                  <a:tcPr/>
                </a:tc>
                <a:tc>
                  <a:txBody>
                    <a:bodyPr/>
                    <a:lstStyle/>
                    <a:p>
                      <a:pPr algn="ctr"/>
                      <a:r>
                        <a:rPr lang="en-US" dirty="0" smtClean="0"/>
                        <a:t>808</a:t>
                      </a:r>
                      <a:endParaRPr lang="en-US" dirty="0"/>
                    </a:p>
                  </a:txBody>
                  <a:tcPr/>
                </a:tc>
              </a:tr>
              <a:tr h="370840">
                <a:tc>
                  <a:txBody>
                    <a:bodyPr/>
                    <a:lstStyle/>
                    <a:p>
                      <a:pPr algn="ctr"/>
                      <a:r>
                        <a:rPr lang="en-US" dirty="0" smtClean="0"/>
                        <a:t>16</a:t>
                      </a:r>
                      <a:r>
                        <a:rPr lang="en-US" baseline="0" dirty="0" smtClean="0"/>
                        <a:t> &gt;=</a:t>
                      </a:r>
                      <a:endParaRPr lang="en-US" dirty="0"/>
                    </a:p>
                  </a:txBody>
                  <a:tcPr/>
                </a:tc>
                <a:tc>
                  <a:txBody>
                    <a:bodyPr/>
                    <a:lstStyle/>
                    <a:p>
                      <a:pPr algn="ctr"/>
                      <a:r>
                        <a:rPr lang="en-US" dirty="0" smtClean="0"/>
                        <a:t>62</a:t>
                      </a:r>
                      <a:endParaRPr lang="en-US" dirty="0"/>
                    </a:p>
                  </a:txBody>
                  <a:tcPr/>
                </a:tc>
              </a:tr>
            </a:tbl>
          </a:graphicData>
        </a:graphic>
      </p:graphicFrame>
      <p:sp>
        <p:nvSpPr>
          <p:cNvPr id="9" name="Slide Number Placeholder 8"/>
          <p:cNvSpPr>
            <a:spLocks noGrp="1"/>
          </p:cNvSpPr>
          <p:nvPr>
            <p:ph type="sldNum" sz="quarter" idx="12"/>
          </p:nvPr>
        </p:nvSpPr>
        <p:spPr/>
        <p:txBody>
          <a:bodyPr/>
          <a:lstStyle/>
          <a:p>
            <a:fld id="{8B74F74A-7BF3-1C41-9DD5-AD56B693B424}" type="slidenum">
              <a:rPr lang="en-US" smtClean="0"/>
              <a:t>13</a:t>
            </a:fld>
            <a:endParaRPr lang="en-US" dirty="0"/>
          </a:p>
        </p:txBody>
      </p:sp>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par>
                                <p:cTn id="40" presetID="3" presetClass="entr" presetSubtype="1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linds(horizontal)">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
        <p:nvSpPr>
          <p:cNvPr id="8" name="Slide Number Placeholder 7"/>
          <p:cNvSpPr>
            <a:spLocks noGrp="1"/>
          </p:cNvSpPr>
          <p:nvPr>
            <p:ph type="sldNum" sz="quarter" idx="12"/>
          </p:nvPr>
        </p:nvSpPr>
        <p:spPr/>
        <p:txBody>
          <a:bodyPr/>
          <a:lstStyle/>
          <a:p>
            <a:fld id="{8B74F74A-7BF3-1C41-9DD5-AD56B693B424}" type="slidenum">
              <a:rPr lang="en-US" smtClean="0"/>
              <a:t>14</a:t>
            </a:fld>
            <a:endParaRPr lang="en-US"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linds(horizontal)">
                                      <p:cBhvr>
                                        <p:cTn id="14" dur="1000"/>
                                        <p:tgtEl>
                                          <p:spTgt spid="16"/>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8" name="Group 7"/>
          <p:cNvGrpSpPr/>
          <p:nvPr/>
        </p:nvGrpSpPr>
        <p:grpSpPr>
          <a:xfrm>
            <a:off x="7677304" y="2153252"/>
            <a:ext cx="1187107" cy="4311868"/>
            <a:chOff x="7677304" y="1780032"/>
            <a:chExt cx="1187107" cy="431186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77304" y="1780032"/>
              <a:ext cx="1187107" cy="3882008"/>
            </a:xfrm>
            <a:prstGeom prst="rect">
              <a:avLst/>
            </a:prstGeom>
          </p:spPr>
        </p:pic>
        <p:sp>
          <p:nvSpPr>
            <p:cNvPr id="4" name="TextBox 3"/>
            <p:cNvSpPr txBox="1"/>
            <p:nvPr/>
          </p:nvSpPr>
          <p:spPr>
            <a:xfrm>
              <a:off x="8127147" y="5782028"/>
              <a:ext cx="287420" cy="309872"/>
            </a:xfrm>
            <a:prstGeom prst="rect">
              <a:avLst/>
            </a:prstGeom>
            <a:noFill/>
          </p:spPr>
          <p:txBody>
            <a:bodyPr wrap="square" rtlCol="0">
              <a:spAutoFit/>
            </a:bodyPr>
            <a:lstStyle/>
            <a:p>
              <a:r>
                <a:rPr lang="en-US" dirty="0" smtClean="0"/>
                <a:t>A</a:t>
              </a:r>
              <a:endParaRPr lang="en-US" dirty="0"/>
            </a:p>
          </p:txBody>
        </p:sp>
      </p:grpSp>
      <p:grpSp>
        <p:nvGrpSpPr>
          <p:cNvPr id="9" name="Group 8"/>
          <p:cNvGrpSpPr/>
          <p:nvPr/>
        </p:nvGrpSpPr>
        <p:grpSpPr>
          <a:xfrm>
            <a:off x="9089320" y="2153254"/>
            <a:ext cx="1187107" cy="4298921"/>
            <a:chOff x="9089320" y="1780034"/>
            <a:chExt cx="1187107" cy="4298921"/>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89320" y="1780034"/>
              <a:ext cx="1187107" cy="3882008"/>
            </a:xfrm>
            <a:prstGeom prst="rect">
              <a:avLst/>
            </a:prstGeom>
          </p:spPr>
        </p:pic>
        <p:sp>
          <p:nvSpPr>
            <p:cNvPr id="11" name="TextBox 10"/>
            <p:cNvSpPr txBox="1"/>
            <p:nvPr/>
          </p:nvSpPr>
          <p:spPr>
            <a:xfrm>
              <a:off x="9548245" y="5769083"/>
              <a:ext cx="269256" cy="309872"/>
            </a:xfrm>
            <a:prstGeom prst="rect">
              <a:avLst/>
            </a:prstGeom>
            <a:noFill/>
          </p:spPr>
          <p:txBody>
            <a:bodyPr wrap="none" rtlCol="0">
              <a:spAutoFit/>
            </a:bodyPr>
            <a:lstStyle/>
            <a:p>
              <a:r>
                <a:rPr lang="en-US" dirty="0"/>
                <a:t>B</a:t>
              </a:r>
            </a:p>
          </p:txBody>
        </p:sp>
      </p:grpSp>
      <p:grpSp>
        <p:nvGrpSpPr>
          <p:cNvPr id="10" name="Group 9"/>
          <p:cNvGrpSpPr/>
          <p:nvPr/>
        </p:nvGrpSpPr>
        <p:grpSpPr>
          <a:xfrm>
            <a:off x="10487323" y="2153252"/>
            <a:ext cx="1187107" cy="4298923"/>
            <a:chOff x="10487323" y="1780032"/>
            <a:chExt cx="1187107" cy="4298923"/>
          </a:xfrm>
        </p:grpSpPr>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487323" y="1780032"/>
              <a:ext cx="1187107" cy="3882008"/>
            </a:xfrm>
            <a:prstGeom prst="rect">
              <a:avLst/>
            </a:prstGeom>
          </p:spPr>
        </p:pic>
        <p:sp>
          <p:nvSpPr>
            <p:cNvPr id="12" name="TextBox 11"/>
            <p:cNvSpPr txBox="1"/>
            <p:nvPr/>
          </p:nvSpPr>
          <p:spPr>
            <a:xfrm>
              <a:off x="10942214" y="5769083"/>
              <a:ext cx="277325" cy="309872"/>
            </a:xfrm>
            <a:prstGeom prst="rect">
              <a:avLst/>
            </a:prstGeom>
            <a:noFill/>
          </p:spPr>
          <p:txBody>
            <a:bodyPr wrap="none" rtlCol="0">
              <a:spAutoFit/>
            </a:bodyPr>
            <a:lstStyle/>
            <a:p>
              <a:r>
                <a:rPr lang="en-US" dirty="0" smtClean="0"/>
                <a:t>C</a:t>
              </a:r>
              <a:endParaRPr lang="en-US" dirty="0"/>
            </a:p>
          </p:txBody>
        </p:sp>
      </p:grpSp>
      <p:sp>
        <p:nvSpPr>
          <p:cNvPr id="15" name="Slide Number Placeholder 14"/>
          <p:cNvSpPr>
            <a:spLocks noGrp="1"/>
          </p:cNvSpPr>
          <p:nvPr>
            <p:ph type="sldNum" sz="quarter" idx="12"/>
          </p:nvPr>
        </p:nvSpPr>
        <p:spPr/>
        <p:txBody>
          <a:bodyPr/>
          <a:lstStyle/>
          <a:p>
            <a:fld id="{8B74F74A-7BF3-1C41-9DD5-AD56B693B424}" type="slidenum">
              <a:rPr lang="en-US" smtClean="0"/>
              <a:t>15</a:t>
            </a:fld>
            <a:endParaRPr lang="en-US" dirty="0"/>
          </a:p>
        </p:txBody>
      </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linds(horizontal)">
                                      <p:cBhvr>
                                        <p:cTn id="28" dur="500"/>
                                        <p:tgtEl>
                                          <p:spTgt spid="3">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16</a:t>
            </a:fld>
            <a:endParaRPr lang="en-US" dirty="0"/>
          </a:p>
        </p:txBody>
      </p:sp>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Funding</a:t>
            </a:r>
            <a:endParaRPr lang="en-US" dirty="0"/>
          </a:p>
        </p:txBody>
      </p:sp>
      <p:sp>
        <p:nvSpPr>
          <p:cNvPr id="3" name="Content Placeholder 2"/>
          <p:cNvSpPr>
            <a:spLocks noGrp="1"/>
          </p:cNvSpPr>
          <p:nvPr>
            <p:ph idx="1"/>
          </p:nvPr>
        </p:nvSpPr>
        <p:spPr>
          <a:xfrm>
            <a:off x="1120000" y="1776961"/>
            <a:ext cx="10233800" cy="4351338"/>
          </a:xfrm>
        </p:spPr>
        <p:txBody>
          <a:bodyPr>
            <a:normAutofit/>
          </a:bodyPr>
          <a:lstStyle/>
          <a:p>
            <a:r>
              <a:rPr lang="en-US" sz="2400" dirty="0" smtClean="0"/>
              <a:t>Funding data for NSF, NIH, NASA</a:t>
            </a:r>
          </a:p>
          <a:p>
            <a:pPr lvl="1"/>
            <a:r>
              <a:rPr lang="en-US" sz="1800" dirty="0"/>
              <a:t>NSF: FY 1985 - FY 2013 (29 years, 312,311 rows, 10,769/year)</a:t>
            </a:r>
          </a:p>
          <a:p>
            <a:pPr lvl="1"/>
            <a:r>
              <a:rPr lang="en-US" sz="1800" dirty="0"/>
              <a:t>NIH: FY 2000 - FY 2013 (14 years, 777,657 rows, 55,456/year)</a:t>
            </a:r>
          </a:p>
          <a:p>
            <a:pPr lvl="1"/>
            <a:r>
              <a:rPr lang="en-US" sz="1800" dirty="0"/>
              <a:t>NASA: FY 2007 - FY 2015 (9 years, 16,670 rows, 1,852/year)</a:t>
            </a:r>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40012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4001210"/>
            <a:ext cx="8778240" cy="2794359"/>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17</a:t>
            </a:fld>
            <a:endParaRPr lang="en-US"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t>
            </a:r>
            <a:r>
              <a:rPr lang="en-US" dirty="0" smtClean="0"/>
              <a:t>Methods – Team Science</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18</a:t>
            </a:fld>
            <a:endParaRPr lang="en-US" dirty="0"/>
          </a:p>
        </p:txBody>
      </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
        <p:nvSpPr>
          <p:cNvPr id="5" name="Slide Number Placeholder 4"/>
          <p:cNvSpPr>
            <a:spLocks noGrp="1"/>
          </p:cNvSpPr>
          <p:nvPr>
            <p:ph type="sldNum" sz="quarter" idx="12"/>
          </p:nvPr>
        </p:nvSpPr>
        <p:spPr/>
        <p:txBody>
          <a:bodyPr/>
          <a:lstStyle/>
          <a:p>
            <a:fld id="{8B74F74A-7BF3-1C41-9DD5-AD56B693B424}" type="slidenum">
              <a:rPr lang="en-US" smtClean="0"/>
              <a:t>19</a:t>
            </a:fld>
            <a:endParaRPr lang="en-US"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endParaRPr lang="en-US" sz="3200" dirty="0" smtClean="0"/>
          </a:p>
          <a:p>
            <a:pPr>
              <a:lnSpc>
                <a:spcPct val="150000"/>
              </a:lnSpc>
            </a:pPr>
            <a:r>
              <a:rPr lang="en-US" sz="3200" dirty="0" smtClean="0"/>
              <a:t>Design </a:t>
            </a:r>
            <a:r>
              <a:rPr lang="en-US" sz="3200" dirty="0" smtClean="0"/>
              <a:t>Philosophy </a:t>
            </a:r>
            <a:r>
              <a:rPr lang="en-US" sz="3200" dirty="0"/>
              <a:t>and </a:t>
            </a:r>
            <a:r>
              <a:rPr lang="en-US" sz="3200" dirty="0" smtClean="0"/>
              <a:t>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2</a:t>
            </a:fld>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20</a:t>
            </a:fld>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B74F74A-7BF3-1C41-9DD5-AD56B693B424}" type="slidenum">
              <a:rPr lang="en-US" smtClean="0"/>
              <a:t>21</a:t>
            </a:fld>
            <a:endParaRPr lang="en-US" dirty="0"/>
          </a:p>
        </p:txBody>
      </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22</a:t>
            </a:fld>
            <a:endParaRPr lang="en-US" dirty="0"/>
          </a:p>
        </p:txBody>
      </p:sp>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23</a:t>
            </a:fld>
            <a:endParaRPr lang="en-US" dirty="0"/>
          </a:p>
        </p:txBody>
      </p:sp>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pPr>
              <a:buFont typeface="Wingdings" charset="2"/>
              <a:buChar char="ü"/>
            </a:pPr>
            <a:r>
              <a:rPr lang="en-US" dirty="0"/>
              <a:t>GOAL </a:t>
            </a:r>
            <a:r>
              <a:rPr lang="en-US" sz="3600" dirty="0"/>
              <a:t>1</a:t>
            </a:r>
            <a:r>
              <a:rPr lang="en-US" dirty="0"/>
              <a:t>: Articulate a clear, comprehensive, and measurable performance evaluation scheme for academics</a:t>
            </a:r>
          </a:p>
          <a:p>
            <a:pPr lvl="1"/>
            <a:r>
              <a:rPr lang="en-US" dirty="0"/>
              <a:t>The scheme should reveal causal </a:t>
            </a:r>
            <a:r>
              <a:rPr lang="en-US" dirty="0" smtClean="0"/>
              <a:t>relationships </a:t>
            </a:r>
            <a:r>
              <a:rPr lang="en-US" dirty="0"/>
              <a:t>among merit </a:t>
            </a:r>
            <a:r>
              <a:rPr lang="en-US" dirty="0" smtClean="0"/>
              <a:t>criteria</a:t>
            </a:r>
          </a:p>
          <a:p>
            <a:pPr lvl="2"/>
            <a:r>
              <a:rPr lang="en-US" dirty="0" smtClean="0"/>
              <a:t>Funding + pre-production credit + post-production credit</a:t>
            </a:r>
            <a:endParaRPr lang="en-US" dirty="0"/>
          </a:p>
          <a:p>
            <a:pPr lvl="1"/>
            <a:r>
              <a:rPr lang="en-US" dirty="0"/>
              <a:t>The scheme should be scale </a:t>
            </a:r>
            <a:r>
              <a:rPr lang="en-US" dirty="0" smtClean="0"/>
              <a:t>invariant</a:t>
            </a:r>
          </a:p>
          <a:p>
            <a:pPr lvl="2"/>
            <a:r>
              <a:rPr lang="en-US" dirty="0" smtClean="0"/>
              <a:t>Individual or Department or College (composite personhood)</a:t>
            </a:r>
          </a:p>
          <a:p>
            <a:pPr lvl="2"/>
            <a:endParaRPr lang="en-US" sz="2100" dirty="0" smtClean="0"/>
          </a:p>
          <a:p>
            <a:pPr>
              <a:buFont typeface="Wingdings" charset="2"/>
              <a:buChar char="ü"/>
            </a:pPr>
            <a:r>
              <a:rPr lang="en-US" dirty="0" smtClean="0"/>
              <a:t>GOAL </a:t>
            </a:r>
            <a:r>
              <a:rPr lang="en-US" sz="3600" dirty="0"/>
              <a:t>2</a:t>
            </a:r>
            <a:r>
              <a:rPr lang="en-US" dirty="0"/>
              <a:t>: Design a visualization to bring the said performance evaluation scheme to </a:t>
            </a:r>
            <a:r>
              <a:rPr lang="en-US" dirty="0" smtClean="0"/>
              <a:t>life</a:t>
            </a:r>
          </a:p>
          <a:p>
            <a:pPr lvl="1"/>
            <a:r>
              <a:rPr lang="en-US" dirty="0" smtClean="0"/>
              <a:t>Scholar Plot is good for individuals</a:t>
            </a:r>
          </a:p>
          <a:p>
            <a:pPr lvl="1"/>
            <a:r>
              <a:rPr lang="en-US" dirty="0" smtClean="0"/>
              <a:t>Not scalable to groups</a:t>
            </a:r>
          </a:p>
          <a:p>
            <a:pPr lvl="1"/>
            <a:endParaRPr lang="en-US" sz="2100" dirty="0" smtClean="0"/>
          </a:p>
          <a:p>
            <a:pPr>
              <a:buFont typeface="Wingdings" charset="2"/>
              <a:buChar char="ü"/>
            </a:pPr>
            <a:r>
              <a:rPr lang="en-US" dirty="0" smtClean="0"/>
              <a:t>GOAL </a:t>
            </a:r>
            <a:r>
              <a:rPr lang="en-US" sz="3600" dirty="0"/>
              <a:t>3</a:t>
            </a:r>
            <a:r>
              <a:rPr lang="en-US" dirty="0"/>
              <a:t>: Implement and test the said visualization, drawing from actual public </a:t>
            </a:r>
            <a:r>
              <a:rPr lang="en-US" dirty="0" smtClean="0"/>
              <a:t>data</a:t>
            </a:r>
          </a:p>
          <a:p>
            <a:pPr lvl="1"/>
            <a:r>
              <a:rPr lang="en-US" dirty="0" smtClean="0"/>
              <a:t>Scholar Plot draws from Google Scholar, Thompson Reuters, and </a:t>
            </a:r>
            <a:r>
              <a:rPr lang="en-US" dirty="0" err="1" smtClean="0"/>
              <a:t>OpenGov</a:t>
            </a:r>
            <a:endParaRPr lang="en-US" dirty="0" smtClean="0"/>
          </a:p>
          <a:p>
            <a:pPr lvl="1"/>
            <a:r>
              <a:rPr lang="en-US" dirty="0" smtClean="0"/>
              <a:t>It is a public product working flawlessly! (</a:t>
            </a:r>
            <a:r>
              <a:rPr lang="en-US" dirty="0" err="1" smtClean="0"/>
              <a:t>scholarplot.com</a:t>
            </a:r>
            <a:r>
              <a:rPr lang="en-US" dirty="0" smtClean="0"/>
              <a:t>)</a:t>
            </a:r>
          </a:p>
          <a:p>
            <a:pPr lvl="1"/>
            <a:r>
              <a:rPr lang="en-US" dirty="0" smtClean="0"/>
              <a:t>Scaling interface is still 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24</a:t>
            </a:fld>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a:t>
            </a:r>
            <a:r>
              <a:rPr lang="en-US" dirty="0" smtClean="0"/>
              <a:t>mic Garden</a:t>
            </a:r>
          </a:p>
          <a:p>
            <a:pPr lvl="1"/>
            <a:r>
              <a:rPr lang="en-US" sz="2400" dirty="0" smtClean="0"/>
              <a:t>Scalable visual interface</a:t>
            </a:r>
          </a:p>
          <a:p>
            <a:pPr lvl="2"/>
            <a:r>
              <a:rPr lang="en-US" sz="2000" dirty="0" smtClean="0"/>
              <a:t>Front-end to Scholar Plot, Department Plot, College Plot</a:t>
            </a:r>
            <a:endParaRPr lang="en-US" sz="2000" dirty="0"/>
          </a:p>
        </p:txBody>
      </p:sp>
      <p:sp>
        <p:nvSpPr>
          <p:cNvPr id="6" name="Slide Number Placeholder 5"/>
          <p:cNvSpPr>
            <a:spLocks noGrp="1"/>
          </p:cNvSpPr>
          <p:nvPr>
            <p:ph type="sldNum" sz="quarter" idx="12"/>
          </p:nvPr>
        </p:nvSpPr>
        <p:spPr/>
        <p:txBody>
          <a:bodyPr/>
          <a:lstStyle/>
          <a:p>
            <a:fld id="{8B74F74A-7BF3-1C41-9DD5-AD56B693B424}" type="slidenum">
              <a:rPr lang="en-US" smtClean="0"/>
              <a:t>25</a:t>
            </a:fld>
            <a:endParaRPr lang="en-US"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3672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3" y="5285725"/>
            <a:ext cx="371951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dirty="0" err="1">
                <a:solidFill>
                  <a:schemeClr val="bg1">
                    <a:lumMod val="50000"/>
                    <a:lumOff val="50000"/>
                  </a:schemeClr>
                </a:solidFill>
              </a:rPr>
              <a:t>SubjectBook</a:t>
            </a:r>
            <a:r>
              <a:rPr lang="en-US" sz="1000" dirty="0">
                <a:solidFill>
                  <a:schemeClr val="bg1">
                    <a:lumMod val="50000"/>
                    <a:lumOff val="50000"/>
                  </a:schemeClr>
                </a:solidFill>
              </a:rPr>
              <a:t>: Web-based Visualization Of Multimodal Affective Datasets", ACM Human Factors in Computing Systems, CHI 2016, San Jose, CA</a:t>
            </a:r>
          </a:p>
        </p:txBody>
      </p:sp>
      <p:sp>
        <p:nvSpPr>
          <p:cNvPr id="8" name="TextBox 7"/>
          <p:cNvSpPr txBox="1"/>
          <p:nvPr/>
        </p:nvSpPr>
        <p:spPr>
          <a:xfrm>
            <a:off x="8215743" y="6032420"/>
            <a:ext cx="3719513" cy="72096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"Dissecting Scholarly Patterns in Biology and Computer Science", The Science of Team Science,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p>
        </p:txBody>
      </p:sp>
      <p:sp>
        <p:nvSpPr>
          <p:cNvPr id="9" name="TextBox 8"/>
          <p:cNvSpPr txBox="1"/>
          <p:nvPr/>
        </p:nvSpPr>
        <p:spPr>
          <a:xfrm>
            <a:off x="4341486" y="5285725"/>
            <a:ext cx="3818796"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"Information Visualization in Affective User Studies", The IEEE Visual Analytics Science and Technology, IEEE Information Visualization, and IEEE Scientific Visualization, VIS 2014, Paris, France</a:t>
            </a:r>
          </a:p>
        </p:txBody>
      </p:sp>
      <p:sp>
        <p:nvSpPr>
          <p:cNvPr id="10" name="TextBox 9"/>
          <p:cNvSpPr txBox="1"/>
          <p:nvPr/>
        </p:nvSpPr>
        <p:spPr>
          <a:xfrm>
            <a:off x="4341486" y="6032419"/>
            <a:ext cx="3818796"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"Interfacing Information in Affective User Studies", The 2014 ACM International Joint Conference on Pervasive and Ubiquitous Computing,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p>
        </p:txBody>
      </p:sp>
      <p:sp>
        <p:nvSpPr>
          <p:cNvPr id="11" name="TextBox 10"/>
          <p:cNvSpPr txBox="1"/>
          <p:nvPr/>
        </p:nvSpPr>
        <p:spPr>
          <a:xfrm>
            <a:off x="175843" y="6032420"/>
            <a:ext cx="4130474"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"Enhancing Mobile Security with Continuous Authentication Based on Touchscreen Gestures", The twelfth annual IEEE Conference on Technologies for Homeland Security, HST 2012, Waltham, MA</a:t>
            </a:r>
          </a:p>
        </p:txBody>
      </p:sp>
      <p:sp>
        <p:nvSpPr>
          <p:cNvPr id="12" name="TextBox 11"/>
          <p:cNvSpPr txBox="1"/>
          <p:nvPr/>
        </p:nvSpPr>
        <p:spPr>
          <a:xfrm>
            <a:off x="175843" y="5285725"/>
            <a:ext cx="413047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"Acceleration of Bulk Memory Operations in a Heterogeneous Multicore Architecture", 21st International Conference on Parallel Architectures and Compilation Techniques,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8215744" y="1029436"/>
            <a:ext cx="3719513" cy="1169550"/>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1000" b="1" dirty="0" smtClean="0">
                <a:solidFill>
                  <a:schemeClr val="bg1"/>
                </a:solidFill>
              </a:rPr>
              <a:t>Non-Refereed Papers</a:t>
            </a:r>
          </a:p>
          <a:p>
            <a:endParaRPr lang="en-US" sz="1000" b="1" dirty="0" smtClean="0">
              <a:solidFill>
                <a:schemeClr val="bg1"/>
              </a:solidFill>
            </a:endParaRPr>
          </a:p>
          <a:p>
            <a:r>
              <a:rPr lang="en-US" sz="900" b="1" dirty="0" smtClean="0">
                <a:solidFill>
                  <a:schemeClr val="bg1"/>
                </a:solidFill>
              </a:rPr>
              <a:t>K </a:t>
            </a:r>
            <a:r>
              <a:rPr lang="en-US" sz="900" b="1" dirty="0">
                <a:solidFill>
                  <a:schemeClr val="bg1"/>
                </a:solidFill>
              </a:rPr>
              <a:t>Kwon</a:t>
            </a:r>
            <a:r>
              <a:rPr lang="en-US" sz="900" dirty="0">
                <a:solidFill>
                  <a:schemeClr val="bg1">
                    <a:lumMod val="50000"/>
                    <a:lumOff val="50000"/>
                  </a:schemeClr>
                </a:solidFill>
              </a:rPr>
              <a:t>, "Design Principles: Information Visualization in User Studies", Proceedings of the 2015 US-Korea Conference on Science, Technology and Entrepreneurship, UKC 2015 Atlanta, </a:t>
            </a:r>
            <a:r>
              <a:rPr lang="en-US" sz="900" dirty="0" smtClean="0">
                <a:solidFill>
                  <a:schemeClr val="bg1">
                    <a:lumMod val="50000"/>
                    <a:lumOff val="50000"/>
                  </a:schemeClr>
                </a:solidFill>
              </a:rPr>
              <a:t>GA</a:t>
            </a:r>
          </a:p>
          <a:p>
            <a:r>
              <a:rPr lang="en-US" sz="900" b="1" dirty="0" smtClean="0">
                <a:solidFill>
                  <a:schemeClr val="bg1"/>
                </a:solidFill>
              </a:rPr>
              <a:t>K </a:t>
            </a:r>
            <a:r>
              <a:rPr lang="en-US" sz="900" b="1" dirty="0">
                <a:solidFill>
                  <a:schemeClr val="bg1"/>
                </a:solidFill>
              </a:rPr>
              <a:t>Kwon</a:t>
            </a:r>
            <a:r>
              <a:rPr lang="en-US" sz="900" dirty="0" smtClean="0">
                <a:solidFill>
                  <a:schemeClr val="bg1">
                    <a:lumMod val="50000"/>
                    <a:lumOff val="50000"/>
                  </a:schemeClr>
                </a:solidFill>
              </a:rPr>
              <a:t>, </a:t>
            </a:r>
            <a:r>
              <a:rPr lang="en-US" sz="900" dirty="0">
                <a:solidFill>
                  <a:schemeClr val="bg1">
                    <a:lumMod val="50000"/>
                    <a:lumOff val="50000"/>
                  </a:schemeClr>
                </a:solidFill>
              </a:rPr>
              <a:t>"Interfacing Information with Mixed Methods", Proceedings of the 2014 US-Korea Conference on Science, Technology and Entrepreneurship, UKC 2014 San Francisco, </a:t>
            </a:r>
            <a:r>
              <a:rPr lang="en-US" sz="900" dirty="0" smtClean="0">
                <a:solidFill>
                  <a:schemeClr val="bg1">
                    <a:lumMod val="50000"/>
                    <a:lumOff val="50000"/>
                  </a:schemeClr>
                </a:solidFill>
              </a:rPr>
              <a:t>CA</a:t>
            </a:r>
            <a:endParaRPr lang="en-US" sz="900" dirty="0">
              <a:solidFill>
                <a:schemeClr val="bg1">
                  <a:lumMod val="50000"/>
                  <a:lumOff val="50000"/>
                </a:schemeClr>
              </a:solidFill>
            </a:endParaRPr>
          </a:p>
        </p:txBody>
      </p:sp>
      <p:sp>
        <p:nvSpPr>
          <p:cNvPr id="18" name="TextBox 17"/>
          <p:cNvSpPr txBox="1"/>
          <p:nvPr/>
        </p:nvSpPr>
        <p:spPr>
          <a:xfrm>
            <a:off x="4917233" y="1028967"/>
            <a:ext cx="3263441" cy="1170019"/>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1100" b="1" dirty="0" smtClean="0">
                <a:solidFill>
                  <a:schemeClr val="bg1"/>
                </a:solidFill>
              </a:rPr>
              <a:t>Activities / Membership</a:t>
            </a:r>
          </a:p>
          <a:p>
            <a:endParaRPr lang="en-US" sz="1000" dirty="0" smtClean="0">
              <a:solidFill>
                <a:schemeClr val="bg1"/>
              </a:solidFill>
            </a:endParaRPr>
          </a:p>
          <a:p>
            <a:r>
              <a:rPr lang="en-US" sz="1000" dirty="0" smtClean="0">
                <a:solidFill>
                  <a:schemeClr val="bg1"/>
                </a:solidFill>
              </a:rPr>
              <a:t>2012 PhD Student Association Officer</a:t>
            </a:r>
          </a:p>
          <a:p>
            <a:r>
              <a:rPr lang="en-US" sz="1000" dirty="0" smtClean="0">
                <a:solidFill>
                  <a:schemeClr val="bg1"/>
                </a:solidFill>
              </a:rPr>
              <a:t>2014 Computer Science PhD Showcase</a:t>
            </a:r>
          </a:p>
          <a:p>
            <a:r>
              <a:rPr lang="en-US" sz="1000" dirty="0" smtClean="0">
                <a:solidFill>
                  <a:schemeClr val="bg1"/>
                </a:solidFill>
              </a:rPr>
              <a:t>2014 Graduate </a:t>
            </a:r>
            <a:r>
              <a:rPr lang="en-US" sz="1000" dirty="0">
                <a:solidFill>
                  <a:schemeClr val="bg1"/>
                </a:solidFill>
              </a:rPr>
              <a:t>Research and Scholarship Projects </a:t>
            </a:r>
            <a:r>
              <a:rPr lang="en-US" sz="1000" dirty="0" smtClean="0">
                <a:solidFill>
                  <a:schemeClr val="bg1"/>
                </a:solidFill>
              </a:rPr>
              <a:t>(</a:t>
            </a:r>
            <a:r>
              <a:rPr lang="en-US" sz="1000" dirty="0" err="1" smtClean="0">
                <a:solidFill>
                  <a:schemeClr val="bg1"/>
                </a:solidFill>
              </a:rPr>
              <a:t>GRaSP</a:t>
            </a:r>
            <a:r>
              <a:rPr lang="en-US" sz="1000" dirty="0" smtClean="0">
                <a:solidFill>
                  <a:schemeClr val="bg1"/>
                </a:solidFill>
              </a:rPr>
              <a:t>)</a:t>
            </a:r>
          </a:p>
          <a:p>
            <a:r>
              <a:rPr lang="en-US" sz="1000" dirty="0" smtClean="0">
                <a:solidFill>
                  <a:schemeClr val="bg1"/>
                </a:solidFill>
              </a:rPr>
              <a:t>2015 </a:t>
            </a:r>
            <a:r>
              <a:rPr lang="en-US" sz="1000" dirty="0">
                <a:solidFill>
                  <a:schemeClr val="bg1"/>
                </a:solidFill>
              </a:rPr>
              <a:t>Graduate Research and Scholarship Projects (</a:t>
            </a:r>
            <a:r>
              <a:rPr lang="en-US" sz="1000" dirty="0" err="1">
                <a:solidFill>
                  <a:schemeClr val="bg1"/>
                </a:solidFill>
              </a:rPr>
              <a:t>GRaSP</a:t>
            </a:r>
            <a:r>
              <a:rPr lang="en-US" sz="1000" dirty="0" smtClean="0">
                <a:solidFill>
                  <a:schemeClr val="bg1"/>
                </a:solidFill>
              </a:rPr>
              <a:t>)</a:t>
            </a:r>
            <a:endParaRPr lang="en-US" sz="1000" dirty="0">
              <a:solidFill>
                <a:schemeClr val="bg1"/>
              </a:solidFill>
            </a:endParaRPr>
          </a:p>
        </p:txBody>
      </p:sp>
      <p:pic>
        <p:nvPicPr>
          <p:cNvPr id="19" name="Picture 18"/>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16819" y="609674"/>
            <a:ext cx="758704" cy="758704"/>
          </a:xfrm>
          <a:prstGeom prst="ellipse">
            <a:avLst/>
          </a:prstGeom>
        </p:spPr>
      </p:pic>
      <p:cxnSp>
        <p:nvCxnSpPr>
          <p:cNvPr id="21" name="Straight Connector 20"/>
          <p:cNvCxnSpPr>
            <a:stCxn id="7" idx="0"/>
          </p:cNvCxnSpPr>
          <p:nvPr/>
        </p:nvCxnSpPr>
        <p:spPr>
          <a:xfrm flipV="1">
            <a:off x="10075500" y="3650335"/>
            <a:ext cx="189729"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250884" y="3655439"/>
            <a:ext cx="849115"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6000542" y="3763725"/>
            <a:ext cx="25034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241080" y="3720986"/>
            <a:ext cx="388590" cy="231143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744508" y="3720986"/>
            <a:ext cx="496572" cy="156473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548954" y="2198986"/>
            <a:ext cx="1584486" cy="145645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94206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0" y="2198986"/>
            <a:ext cx="1652194"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4" y="2198986"/>
            <a:ext cx="3796190" cy="14564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B74F74A-7BF3-1C41-9DD5-AD56B693B424}" type="slidenum">
              <a:rPr lang="en-US" smtClean="0"/>
              <a:t>26</a:t>
            </a:fld>
            <a:endParaRPr lang="en-US" dirty="0"/>
          </a:p>
        </p:txBody>
      </p:sp>
      <p:cxnSp>
        <p:nvCxnSpPr>
          <p:cNvPr id="25" name="Straight Connector 24"/>
          <p:cNvCxnSpPr>
            <a:stCxn id="8" idx="0"/>
          </p:cNvCxnSpPr>
          <p:nvPr/>
        </p:nvCxnSpPr>
        <p:spPr>
          <a:xfrm flipH="1" flipV="1">
            <a:off x="9198430" y="3655440"/>
            <a:ext cx="877070"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991767" y="4885555"/>
            <a:ext cx="1168515" cy="37504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339511" y="4873310"/>
            <a:ext cx="1041859" cy="362386"/>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4567" y="4858457"/>
            <a:ext cx="950769" cy="386250"/>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242014" y="4885556"/>
            <a:ext cx="1656905" cy="370672"/>
          </a:xfrm>
          <a:prstGeom prst="rect">
            <a:avLst/>
          </a:prstGeom>
        </p:spPr>
      </p:pic>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500"/>
                                        <p:tgtEl>
                                          <p:spTgt spid="18"/>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linds(horizontal)">
                                      <p:cBhvr>
                                        <p:cTn id="14" dur="500"/>
                                        <p:tgtEl>
                                          <p:spTgt spid="15"/>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par>
                          <p:cTn id="33" fill="hold">
                            <p:stCondLst>
                              <p:cond delay="500"/>
                            </p:stCondLst>
                            <p:childTnLst>
                              <p:par>
                                <p:cTn id="34" presetID="5" presetClass="entr" presetSubtype="10" fill="hold"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checkerboard(across)">
                                      <p:cBhvr>
                                        <p:cTn id="36" dur="1000"/>
                                        <p:tgtEl>
                                          <p:spTgt spid="35"/>
                                        </p:tgtEl>
                                      </p:cBhvr>
                                    </p:animEffect>
                                  </p:childTnLst>
                                </p:cTn>
                              </p:par>
                              <p:par>
                                <p:cTn id="37" presetID="5" presetClass="entr" presetSubtype="1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checkerboard(across)">
                                      <p:cBhvr>
                                        <p:cTn id="39" dur="1000"/>
                                        <p:tgtEl>
                                          <p:spTgt spid="32"/>
                                        </p:tgtEl>
                                      </p:cBhvr>
                                    </p:animEffect>
                                  </p:childTnLst>
                                </p:cTn>
                              </p:par>
                              <p:par>
                                <p:cTn id="40" presetID="5" presetClass="entr" presetSubtype="1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checkerboard(across)">
                                      <p:cBhvr>
                                        <p:cTn id="42" dur="1000"/>
                                        <p:tgtEl>
                                          <p:spTgt spid="45"/>
                                        </p:tgtEl>
                                      </p:cBhvr>
                                    </p:animEffect>
                                  </p:childTnLst>
                                </p:cTn>
                              </p:par>
                              <p:par>
                                <p:cTn id="43" presetID="5" presetClass="entr" presetSubtype="1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checkerboard(across)">
                                      <p:cBhvr>
                                        <p:cTn id="45" dur="1000"/>
                                        <p:tgtEl>
                                          <p:spTgt spid="39"/>
                                        </p:tgtEl>
                                      </p:cBhvr>
                                    </p:animEffect>
                                  </p:childTnLst>
                                </p:cTn>
                              </p:par>
                              <p:par>
                                <p:cTn id="46" presetID="5" presetClass="entr" presetSubtype="10"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checkerboard(across)">
                                      <p:cBhvr>
                                        <p:cTn id="48" dur="1000"/>
                                        <p:tgtEl>
                                          <p:spTgt spid="29"/>
                                        </p:tgtEl>
                                      </p:cBhvr>
                                    </p:animEffect>
                                  </p:childTnLst>
                                </p:cTn>
                              </p:par>
                              <p:par>
                                <p:cTn id="49" presetID="5" presetClass="entr" presetSubtype="1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checkerboard(across)">
                                      <p:cBhvr>
                                        <p:cTn id="51" dur="1000"/>
                                        <p:tgtEl>
                                          <p:spTgt spid="26"/>
                                        </p:tgtEl>
                                      </p:cBhvr>
                                    </p:animEffect>
                                  </p:childTnLst>
                                </p:cTn>
                              </p:par>
                              <p:par>
                                <p:cTn id="52" presetID="5" presetClass="entr" presetSubtype="10" fill="hold"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checkerboard(across)">
                                      <p:cBhvr>
                                        <p:cTn id="54" dur="1000"/>
                                        <p:tgtEl>
                                          <p:spTgt spid="42"/>
                                        </p:tgtEl>
                                      </p:cBhvr>
                                    </p:animEffect>
                                  </p:childTnLst>
                                </p:cTn>
                              </p:par>
                              <p:par>
                                <p:cTn id="55" presetID="5" presetClass="entr" presetSubtype="1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checkerboard(across)">
                                      <p:cBhvr>
                                        <p:cTn id="57" dur="1000"/>
                                        <p:tgtEl>
                                          <p:spTgt spid="21"/>
                                        </p:tgtEl>
                                      </p:cBhvr>
                                    </p:animEffect>
                                  </p:childTnLst>
                                </p:cTn>
                              </p:par>
                              <p:par>
                                <p:cTn id="58" presetID="5" presetClass="entr" presetSubtype="1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checkerboard(across)">
                                      <p:cBhvr>
                                        <p:cTn id="60" dur="1000"/>
                                        <p:tgtEl>
                                          <p:spTgt spid="25"/>
                                        </p:tgtEl>
                                      </p:cBhvr>
                                    </p:animEffect>
                                  </p:childTnLst>
                                </p:cTn>
                              </p:par>
                              <p:par>
                                <p:cTn id="61" presetID="5" presetClass="entr" presetSubtype="1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checkerboard(across)">
                                      <p:cBhvr>
                                        <p:cTn id="63" dur="1000"/>
                                        <p:tgtEl>
                                          <p:spTgt spid="50"/>
                                        </p:tgtEl>
                                      </p:cBhvr>
                                    </p:animEffect>
                                  </p:childTnLst>
                                </p:cTn>
                              </p:par>
                              <p:par>
                                <p:cTn id="64" presetID="3" presetClass="entr" presetSubtype="10" fill="hold"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blinds(horizontal)">
                                      <p:cBhvr>
                                        <p:cTn id="66" dur="500"/>
                                        <p:tgtEl>
                                          <p:spTgt spid="16"/>
                                        </p:tgtEl>
                                      </p:cBhvr>
                                    </p:animEffect>
                                  </p:childTnLst>
                                </p:cTn>
                              </p:par>
                              <p:par>
                                <p:cTn id="67" presetID="3" presetClass="entr" presetSubtype="10" fill="hold"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blinds(horizontal)">
                                      <p:cBhvr>
                                        <p:cTn id="69" dur="500"/>
                                        <p:tgtEl>
                                          <p:spTgt spid="14"/>
                                        </p:tgtEl>
                                      </p:cBhvr>
                                    </p:animEffect>
                                  </p:childTnLst>
                                </p:cTn>
                              </p:par>
                              <p:par>
                                <p:cTn id="70" presetID="3" presetClass="entr" presetSubtype="10" fill="hold"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blinds(horizontal)">
                                      <p:cBhvr>
                                        <p:cTn id="72" dur="500"/>
                                        <p:tgtEl>
                                          <p:spTgt spid="13"/>
                                        </p:tgtEl>
                                      </p:cBhvr>
                                    </p:animEffect>
                                  </p:childTnLst>
                                </p:cTn>
                              </p:par>
                              <p:par>
                                <p:cTn id="73" presetID="3" presetClass="entr" presetSubtype="10"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blinds(horizontal)">
                                      <p:cBhvr>
                                        <p:cTn id="7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7" grpId="0" animBg="1"/>
      <p:bldP spid="8" grpId="0" animBg="1"/>
      <p:bldP spid="9" grpId="0" animBg="1"/>
      <p:bldP spid="10" grpId="0" animBg="1"/>
      <p:bldP spid="11" grpId="0" animBg="1"/>
      <p:bldP spid="12" grpId="0" animBg="1"/>
      <p:bldP spid="15"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27</a:t>
            </a:fld>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Committees</a:t>
            </a:r>
            <a:endParaRPr lang="en-US" dirty="0" smtClean="0"/>
          </a:p>
          <a:p>
            <a:pPr lvl="1">
              <a:tabLst>
                <a:tab pos="3711575" algn="l"/>
              </a:tabLst>
            </a:pPr>
            <a:r>
              <a:rPr lang="en-US" dirty="0" smtClean="0"/>
              <a:t>Prof. Ioannis Pavlidis</a:t>
            </a:r>
            <a:r>
              <a:rPr lang="en-US" dirty="0"/>
              <a:t>	</a:t>
            </a:r>
            <a:r>
              <a:rPr lang="en-US" dirty="0" smtClean="0"/>
              <a:t>(Dept. of Computer Science)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Science)</a:t>
            </a:r>
          </a:p>
          <a:p>
            <a:pPr lvl="1">
              <a:tabLst>
                <a:tab pos="3711575" algn="l"/>
              </a:tabLst>
            </a:pPr>
            <a:r>
              <a:rPr lang="en-US" dirty="0" smtClean="0"/>
              <a:t>Prof. </a:t>
            </a:r>
            <a:r>
              <a:rPr lang="en-US" dirty="0" err="1"/>
              <a:t>Zhigang</a:t>
            </a:r>
            <a:r>
              <a:rPr lang="en-US" dirty="0"/>
              <a:t> </a:t>
            </a:r>
            <a:r>
              <a:rPr lang="en-US" dirty="0" smtClean="0"/>
              <a:t>Deng	(Dept. of Computer Science)</a:t>
            </a:r>
            <a:endParaRPr lang="en-US" dirty="0"/>
          </a:p>
          <a:p>
            <a:pPr lvl="1">
              <a:tabLst>
                <a:tab pos="3711575" algn="l"/>
              </a:tabLst>
            </a:pPr>
            <a:r>
              <a:rPr lang="en-US" dirty="0" smtClean="0"/>
              <a:t>Prof. </a:t>
            </a:r>
            <a:r>
              <a:rPr lang="en-US" dirty="0" err="1" smtClean="0"/>
              <a:t>Guoning</a:t>
            </a:r>
            <a:r>
              <a:rPr lang="en-US" dirty="0" smtClean="0"/>
              <a:t> Chen	(Dept. of Computer Science)</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2260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74038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31494" y="1496594"/>
            <a:ext cx="914400" cy="914400"/>
          </a:xfrm>
          <a:prstGeom prst="ellipse">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749268" y="1496594"/>
            <a:ext cx="914400" cy="914400"/>
          </a:xfrm>
          <a:prstGeom prst="ellipse">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71372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
        <p:nvSpPr>
          <p:cNvPr id="18" name="Slide Number Placeholder 17"/>
          <p:cNvSpPr>
            <a:spLocks noGrp="1"/>
          </p:cNvSpPr>
          <p:nvPr>
            <p:ph type="sldNum" sz="quarter" idx="12"/>
          </p:nvPr>
        </p:nvSpPr>
        <p:spPr/>
        <p:txBody>
          <a:bodyPr/>
          <a:lstStyle/>
          <a:p>
            <a:fld id="{8B74F74A-7BF3-1C41-9DD5-AD56B693B424}" type="slidenum">
              <a:rPr lang="en-US" smtClean="0"/>
              <a:t>28</a:t>
            </a:fld>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par>
                          <p:cTn id="27" fill="hold">
                            <p:stCondLst>
                              <p:cond delay="10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par>
                          <p:cTn id="31" fill="hold">
                            <p:stCondLst>
                              <p:cond delay="1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par>
                          <p:cTn id="35" fill="hold">
                            <p:stCondLst>
                              <p:cond delay="20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500"/>
                                        <p:tgtEl>
                                          <p:spTgt spid="6"/>
                                        </p:tgtEl>
                                      </p:cBhvr>
                                    </p:animEffect>
                                  </p:childTnLst>
                                </p:cTn>
                              </p:par>
                            </p:childTnLst>
                          </p:cTn>
                        </p:par>
                        <p:par>
                          <p:cTn id="39" fill="hold">
                            <p:stCondLst>
                              <p:cond delay="2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linds(horizontal)">
                                      <p:cBhvr>
                                        <p:cTn id="55" dur="500"/>
                                        <p:tgtEl>
                                          <p:spTgt spid="3">
                                            <p:txEl>
                                              <p:pRg st="9" end="9"/>
                                            </p:txEl>
                                          </p:spTgt>
                                        </p:tgtEl>
                                      </p:cBhvr>
                                    </p:animEffect>
                                  </p:childTnLst>
                                </p:cTn>
                              </p:par>
                            </p:childTnLst>
                          </p:cTn>
                        </p:par>
                        <p:par>
                          <p:cTn id="56" fill="hold">
                            <p:stCondLst>
                              <p:cond delay="1500"/>
                            </p:stCondLst>
                            <p:childTnLst>
                              <p:par>
                                <p:cTn id="57" presetID="3" presetClass="entr" presetSubtype="1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chor="ctr">
            <a:normAutofit/>
          </a:bodyPr>
          <a:lstStyle/>
          <a:p>
            <a:pPr marL="0" indent="0" algn="ctr">
              <a:buNone/>
            </a:pPr>
            <a:r>
              <a:rPr lang="en-US" sz="8800" dirty="0" smtClean="0"/>
              <a:t>Thank you!</a:t>
            </a:r>
            <a:endParaRPr lang="en-US" sz="8800" dirty="0"/>
          </a:p>
        </p:txBody>
      </p:sp>
      <p:sp>
        <p:nvSpPr>
          <p:cNvPr id="6" name="Slide Number Placeholder 5"/>
          <p:cNvSpPr>
            <a:spLocks noGrp="1"/>
          </p:cNvSpPr>
          <p:nvPr>
            <p:ph type="sldNum" sz="quarter" idx="12"/>
          </p:nvPr>
        </p:nvSpPr>
        <p:spPr/>
        <p:txBody>
          <a:bodyPr/>
          <a:lstStyle/>
          <a:p>
            <a:fld id="{8B74F74A-7BF3-1C41-9DD5-AD56B693B424}" type="slidenum">
              <a:rPr lang="en-US" smtClean="0"/>
              <a:t>29</a:t>
            </a:fld>
            <a:endParaRPr lang="en-US"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
        <p:nvSpPr>
          <p:cNvPr id="6" name="Slide Number Placeholder 5"/>
          <p:cNvSpPr>
            <a:spLocks noGrp="1"/>
          </p:cNvSpPr>
          <p:nvPr>
            <p:ph type="sldNum" sz="quarter" idx="12"/>
          </p:nvPr>
        </p:nvSpPr>
        <p:spPr/>
        <p:txBody>
          <a:bodyPr/>
          <a:lstStyle/>
          <a:p>
            <a:fld id="{8B74F74A-7BF3-1C41-9DD5-AD56B693B424}" type="slidenum">
              <a:rPr lang="en-US" smtClean="0"/>
              <a:t>3</a:t>
            </a:fld>
            <a:endParaRPr lang="en-US" dirty="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4</a:t>
            </a:fld>
            <a:endParaRPr lang="en-US"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
        <p:nvSpPr>
          <p:cNvPr id="8" name="Slide Number Placeholder 7"/>
          <p:cNvSpPr>
            <a:spLocks noGrp="1"/>
          </p:cNvSpPr>
          <p:nvPr>
            <p:ph type="sldNum" sz="quarter" idx="12"/>
          </p:nvPr>
        </p:nvSpPr>
        <p:spPr/>
        <p:txBody>
          <a:bodyPr/>
          <a:lstStyle/>
          <a:p>
            <a:fld id="{8B74F74A-7BF3-1C41-9DD5-AD56B693B424}" type="slidenum">
              <a:rPr lang="en-US" smtClean="0"/>
              <a:t>5</a:t>
            </a:fld>
            <a:endParaRPr lang="en-US" dirty="0"/>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
        <p:nvSpPr>
          <p:cNvPr id="8" name="Slide Number Placeholder 7"/>
          <p:cNvSpPr>
            <a:spLocks noGrp="1"/>
          </p:cNvSpPr>
          <p:nvPr>
            <p:ph type="sldNum" sz="quarter" idx="12"/>
          </p:nvPr>
        </p:nvSpPr>
        <p:spPr/>
        <p:txBody>
          <a:bodyPr/>
          <a:lstStyle/>
          <a:p>
            <a:fld id="{8B74F74A-7BF3-1C41-9DD5-AD56B693B424}" type="slidenum">
              <a:rPr lang="en-US" smtClean="0"/>
              <a:t>6</a:t>
            </a:fld>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
        <p:nvSpPr>
          <p:cNvPr id="10" name="Slide Number Placeholder 9"/>
          <p:cNvSpPr>
            <a:spLocks noGrp="1"/>
          </p:cNvSpPr>
          <p:nvPr>
            <p:ph type="sldNum" sz="quarter" idx="12"/>
          </p:nvPr>
        </p:nvSpPr>
        <p:spPr/>
        <p:txBody>
          <a:bodyPr/>
          <a:lstStyle/>
          <a:p>
            <a:fld id="{8B74F74A-7BF3-1C41-9DD5-AD56B693B424}" type="slidenum">
              <a:rPr lang="en-US" smtClean="0"/>
              <a:t>7</a:t>
            </a:fld>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Autofit/>
          </a:bodyPr>
          <a:lstStyle/>
          <a:p>
            <a:pPr marL="342900" lvl="1" indent="-342900">
              <a:lnSpc>
                <a:spcPct val="100000"/>
              </a:lnSpc>
            </a:pPr>
            <a:r>
              <a:rPr lang="en-US" sz="2800" dirty="0"/>
              <a:t>Google Scholar </a:t>
            </a:r>
            <a:endParaRPr lang="en-US" dirty="0"/>
          </a:p>
          <a:p>
            <a:pPr marL="457200" lvl="5" indent="0">
              <a:lnSpc>
                <a:spcPct val="100000"/>
              </a:lnSpc>
              <a:buNone/>
            </a:pPr>
            <a:r>
              <a:rPr lang="en-US" sz="2400" dirty="0" smtClean="0"/>
              <a:t>+ Free; inclusive</a:t>
            </a:r>
          </a:p>
          <a:p>
            <a:pPr marL="457200" lvl="5" indent="0">
              <a:lnSpc>
                <a:spcPct val="100000"/>
              </a:lnSpc>
              <a:buNone/>
            </a:pPr>
            <a:r>
              <a:rPr lang="en-US" sz="2400" dirty="0" smtClean="0"/>
              <a:t>- Publications only; little visualization</a:t>
            </a:r>
          </a:p>
          <a:p>
            <a:pPr>
              <a:lnSpc>
                <a:spcPct val="100000"/>
              </a:lnSpc>
            </a:pPr>
            <a:r>
              <a:rPr lang="en-US" dirty="0" smtClean="0"/>
              <a:t>Scopus </a:t>
            </a:r>
            <a:endParaRPr lang="en-US" sz="2400" dirty="0"/>
          </a:p>
          <a:p>
            <a:pPr marL="457200" lvl="4" indent="0">
              <a:lnSpc>
                <a:spcPct val="100000"/>
              </a:lnSpc>
              <a:buNone/>
            </a:pPr>
            <a:r>
              <a:rPr lang="en-US" sz="2400" dirty="0" smtClean="0"/>
              <a:t>- Subscription based</a:t>
            </a:r>
          </a:p>
          <a:p>
            <a:pPr marL="342900" lvl="1" indent="-342900">
              <a:lnSpc>
                <a:spcPct val="100000"/>
              </a:lnSpc>
              <a:spcBef>
                <a:spcPts val="1000"/>
              </a:spcBef>
            </a:pPr>
            <a:r>
              <a:rPr lang="en-US" sz="2800" dirty="0" smtClean="0"/>
              <a:t>ORCID</a:t>
            </a:r>
            <a:endParaRPr lang="en-US" dirty="0" smtClean="0"/>
          </a:p>
          <a:p>
            <a:pPr marL="457200" lvl="5" indent="0">
              <a:lnSpc>
                <a:spcPct val="100000"/>
              </a:lnSpc>
              <a:spcBef>
                <a:spcPts val="1000"/>
              </a:spcBef>
              <a:buNone/>
            </a:pPr>
            <a:r>
              <a:rPr lang="en-US" sz="2400" dirty="0" smtClean="0"/>
              <a:t>- Requires </a:t>
            </a:r>
            <a:r>
              <a:rPr lang="en-US" sz="2400" dirty="0"/>
              <a:t>extensive set-up</a:t>
            </a:r>
          </a:p>
          <a:p>
            <a:pPr>
              <a:lnSpc>
                <a:spcPct val="100000"/>
              </a:lnSpc>
            </a:pPr>
            <a:r>
              <a:rPr lang="en-US" dirty="0" err="1" smtClean="0"/>
              <a:t>scholar.py</a:t>
            </a:r>
            <a:r>
              <a:rPr lang="en-US" dirty="0" smtClean="0"/>
              <a:t> </a:t>
            </a:r>
            <a:r>
              <a:rPr lang="en-US" sz="2400" dirty="0" smtClean="0"/>
              <a:t>- A </a:t>
            </a:r>
            <a:r>
              <a:rPr lang="en-US" sz="2400" dirty="0"/>
              <a:t>parser for Google </a:t>
            </a:r>
            <a:r>
              <a:rPr lang="en-US" sz="2400" dirty="0" smtClean="0"/>
              <a:t>Scholar</a:t>
            </a:r>
            <a:endParaRPr lang="en-US" sz="2400" dirty="0"/>
          </a:p>
          <a:p>
            <a:pPr>
              <a:lnSpc>
                <a:spcPct val="100000"/>
              </a:lnSpc>
            </a:pPr>
            <a:r>
              <a:rPr lang="en-US" dirty="0" smtClean="0"/>
              <a:t>Scholar </a:t>
            </a:r>
            <a:r>
              <a:rPr lang="en-US" dirty="0" err="1" smtClean="0"/>
              <a:t>Plot</a:t>
            </a:r>
            <a:r>
              <a:rPr lang="en-US" baseline="30000" dirty="0" err="1" smtClean="0"/>
              <a:t>R</a:t>
            </a:r>
            <a:endParaRPr lang="en-US" sz="24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651443" y="5495329"/>
            <a:ext cx="3698151" cy="12136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12438" y="5817292"/>
            <a:ext cx="1277276" cy="989215"/>
          </a:xfrm>
          <a:prstGeom prst="rect">
            <a:avLst/>
          </a:prstGeom>
        </p:spPr>
      </p:pic>
      <p:grpSp>
        <p:nvGrpSpPr>
          <p:cNvPr id="16" name="Group 15"/>
          <p:cNvGrpSpPr/>
          <p:nvPr/>
        </p:nvGrpSpPr>
        <p:grpSpPr>
          <a:xfrm>
            <a:off x="5081958" y="2046552"/>
            <a:ext cx="7031037" cy="1587394"/>
            <a:chOff x="5081958" y="2120292"/>
            <a:chExt cx="7031037" cy="1587394"/>
          </a:xfrm>
        </p:grpSpPr>
        <p:grpSp>
          <p:nvGrpSpPr>
            <p:cNvPr id="10" name="Group 9"/>
            <p:cNvGrpSpPr>
              <a:grpSpLocks noChangeAspect="1"/>
            </p:cNvGrpSpPr>
            <p:nvPr/>
          </p:nvGrpSpPr>
          <p:grpSpPr>
            <a:xfrm>
              <a:off x="5081958" y="3160535"/>
              <a:ext cx="4469514" cy="547151"/>
              <a:chOff x="8354028" y="3347983"/>
              <a:chExt cx="3467876" cy="424532"/>
            </a:xfrm>
          </p:grpSpPr>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6"/>
              <a:stretch>
                <a:fillRect/>
              </a:stretch>
            </p:blipFill>
            <p:spPr>
              <a:xfrm>
                <a:off x="8354028" y="3415792"/>
                <a:ext cx="1778000" cy="279400"/>
              </a:xfrm>
              <a:prstGeom prst="rect">
                <a:avLst/>
              </a:prstGeom>
            </p:spPr>
          </p:pic>
        </p:grpSp>
        <p:pic>
          <p:nvPicPr>
            <p:cNvPr id="11" name="Picture 10"/>
            <p:cNvPicPr>
              <a:picLocks noChangeAspect="1"/>
            </p:cNvPicPr>
            <p:nvPr/>
          </p:nvPicPr>
          <p:blipFill>
            <a:blip r:embed="rId7"/>
            <a:stretch>
              <a:fillRect/>
            </a:stretch>
          </p:blipFill>
          <p:spPr>
            <a:xfrm>
              <a:off x="9659027" y="2120292"/>
              <a:ext cx="2453968" cy="1485296"/>
            </a:xfrm>
            <a:prstGeom prst="rect">
              <a:avLst/>
            </a:prstGeom>
          </p:spPr>
        </p:pic>
      </p:grpSp>
      <p:grpSp>
        <p:nvGrpSpPr>
          <p:cNvPr id="17" name="Group 16"/>
          <p:cNvGrpSpPr/>
          <p:nvPr/>
        </p:nvGrpSpPr>
        <p:grpSpPr>
          <a:xfrm>
            <a:off x="6740729" y="3671664"/>
            <a:ext cx="4132356" cy="1705681"/>
            <a:chOff x="6740729" y="3730656"/>
            <a:chExt cx="4132356" cy="1705681"/>
          </a:xfrm>
        </p:grpSpPr>
        <p:pic>
          <p:nvPicPr>
            <p:cNvPr id="7" name="Picture 6"/>
            <p:cNvPicPr>
              <a:picLocks noChangeAspect="1"/>
            </p:cNvPicPr>
            <p:nvPr/>
          </p:nvPicPr>
          <p:blipFill>
            <a:blip r:embed="rId8"/>
            <a:stretch>
              <a:fillRect/>
            </a:stretch>
          </p:blipFill>
          <p:spPr>
            <a:xfrm>
              <a:off x="6740729" y="3896888"/>
              <a:ext cx="1778000" cy="546100"/>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598844" y="3730656"/>
              <a:ext cx="2274241" cy="1705681"/>
            </a:xfrm>
            <a:prstGeom prst="rect">
              <a:avLst/>
            </a:prstGeom>
          </p:spPr>
        </p:pic>
      </p:grpSp>
      <p:grpSp>
        <p:nvGrpSpPr>
          <p:cNvPr id="15" name="Group 14"/>
          <p:cNvGrpSpPr/>
          <p:nvPr/>
        </p:nvGrpSpPr>
        <p:grpSpPr>
          <a:xfrm>
            <a:off x="4351076" y="1077049"/>
            <a:ext cx="4988881" cy="1488247"/>
            <a:chOff x="4351076" y="1077049"/>
            <a:chExt cx="4988881" cy="1488247"/>
          </a:xfrm>
        </p:grpSpPr>
        <p:pic>
          <p:nvPicPr>
            <p:cNvPr id="6" name="Picture 5"/>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351076" y="1518331"/>
              <a:ext cx="2609103" cy="1046965"/>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030040" y="1077049"/>
              <a:ext cx="2309917" cy="1488247"/>
            </a:xfrm>
            <a:prstGeom prst="rect">
              <a:avLst/>
            </a:prstGeom>
          </p:spPr>
        </p:pic>
      </p:grpSp>
      <p:sp>
        <p:nvSpPr>
          <p:cNvPr id="20" name="Slide Number Placeholder 19"/>
          <p:cNvSpPr>
            <a:spLocks noGrp="1"/>
          </p:cNvSpPr>
          <p:nvPr>
            <p:ph type="sldNum" sz="quarter" idx="12"/>
          </p:nvPr>
        </p:nvSpPr>
        <p:spPr/>
        <p:txBody>
          <a:bodyPr/>
          <a:lstStyle/>
          <a:p>
            <a:fld id="{8B74F74A-7BF3-1C41-9DD5-AD56B693B424}" type="slidenum">
              <a:rPr lang="en-US" smtClean="0"/>
              <a:t>8</a:t>
            </a:fld>
            <a:endParaRPr lang="en-US" dirty="0"/>
          </a:p>
        </p:txBody>
      </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9</a:t>
            </a:fld>
            <a:endParaRPr lang="en-US" dirty="0"/>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27762</TotalTime>
  <Words>2687</Words>
  <Application>Microsoft Macintosh PowerPoint</Application>
  <PresentationFormat>Widescreen</PresentationFormat>
  <Paragraphs>431</Paragraphs>
  <Slides>29</Slides>
  <Notes>27</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Adobe Heiti Std R</vt:lpstr>
      <vt:lpstr>Calibri</vt:lpstr>
      <vt:lpstr>Corbel</vt:lpstr>
      <vt:lpstr>HY엽서L</vt:lpstr>
      <vt:lpstr>Wingdings</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 - Funding</vt:lpstr>
      <vt:lpstr>Design Methods – Team Science</vt:lpstr>
      <vt:lpstr>PowerPoint Presentation</vt:lpstr>
      <vt:lpstr>Software Architecture</vt:lpstr>
      <vt:lpstr>Name Disambiguation</vt:lpstr>
      <vt:lpstr>System Architecture</vt:lpstr>
      <vt:lpstr>Usability Study</vt:lpstr>
      <vt:lpstr>Conclusion</vt:lpstr>
      <vt:lpstr>Future Work</vt:lpstr>
      <vt:lpstr>PhD Timeline</vt:lpstr>
      <vt:lpstr>References</vt:lpstr>
      <vt:lpstr>Acknowledgments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544</cp:revision>
  <cp:lastPrinted>2016-02-25T18:28:38Z</cp:lastPrinted>
  <dcterms:created xsi:type="dcterms:W3CDTF">2015-09-15T19:51:47Z</dcterms:created>
  <dcterms:modified xsi:type="dcterms:W3CDTF">2016-02-25T20:24:59Z</dcterms:modified>
</cp:coreProperties>
</file>